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sldIdLst>
    <p:sldId id="256" r:id="rId6"/>
    <p:sldId id="268" r:id="rId7"/>
    <p:sldId id="269" r:id="rId8"/>
    <p:sldId id="270" r:id="rId9"/>
    <p:sldId id="271" r:id="rId10"/>
    <p:sldId id="272" r:id="rId11"/>
    <p:sldId id="274" r:id="rId12"/>
    <p:sldId id="275" r:id="rId13"/>
    <p:sldId id="276" r:id="rId14"/>
    <p:sldId id="278" r:id="rId15"/>
    <p:sldId id="27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1E883C-C8BE-4DAA-909C-DB4549B61461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FEBD8-8655-4D94-B02C-ED9C08412F5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62706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A8DE3-2162-7241-E334-17653C53F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2D7785-97FF-04EC-0212-4DF3BD9C4E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B22E7-F365-829C-0345-62B1934C2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74C34-709F-9B44-3AF9-B26F5F22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1FD9D-9CC5-2D9D-3342-9CEDF7557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325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8FB3C-91BC-9195-8CEA-E7414230E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5DD6BB-B9F4-A745-E64D-5F16B2EA4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A7A73-78DE-B58E-5BAE-43F385C28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2FFAD-D8C7-E0D1-8B41-C313D3124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FE3C1-706F-45F5-62ED-55B5DD1DC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3815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759F06-54D9-C03F-4226-1155F5E727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6E5C99-0A18-0C8A-EBD0-7DD6F81F1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54A63-3C67-4D11-54EE-D41560C09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7088E-5D2B-4567-4D34-61E6564D5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47B00-9BE4-F0AA-AD34-16DA1DCF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17288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056AE-C3D8-9EA7-5CF2-B7C8C6D5A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0F78F-3DB4-8C29-E1F3-E37B15C82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3CF14-044F-D96D-AD1E-44728DCB0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22EF7-73AC-9BC5-22D5-C2C6A2787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6189C-4762-358B-2500-955D7C47F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3863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99C89-AEAF-E01A-870B-6A97BDEFD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2530E-40A3-842D-1DF6-C4F5ECEC2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85817-A45B-EEF9-D1BC-FD39C3223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A1E55-7744-901E-6A07-50C6DE2CD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C3518-5282-9201-1AFE-69C659D02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5948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5DFD3-A09B-CE65-26BA-8296139FE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48760-D356-398C-4CF2-A328823BB5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007931-97D2-8206-2303-A5641BE37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FDFF6-2E8B-51F6-3A4D-BCF7CA64E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97BEA9-7825-6A81-8BD5-7089ACC90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6CAA4E-FB51-6E89-0198-4CAD24400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8679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D1D72-010D-4205-C6E5-DD483E9C8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34014-34D9-9F38-52F5-E330BD848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3DFE2-37C0-EC2E-E0F5-E8965CECE2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DFD9F4-4896-28EC-AA86-5D29B745E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EF6752-C1DF-93C6-E470-665B511EFE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E05774-492F-8443-211C-4A7E97B92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B1315F-FA07-45A4-4493-EBD4F35DE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ADB2DC-BA55-0EED-C531-8EFCD98B1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8398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06160-C66A-F15F-7B97-E9F35F3CF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63DD5A-65D1-E80F-9373-06AACBC68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2F472-9342-B845-FC76-3C228C7F2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B87AE7-56D9-0E04-51A7-76DF59C8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555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26FF50-33C9-0441-C684-8E3FABF9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807027-BF04-2959-98BD-7E2B1A21E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55376-4703-90C7-2D47-13BEFF409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3128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61F6D-FC19-4581-4746-47F18D2E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7AC54-BBC9-4C09-0E35-084BCC61E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73344-4049-61A2-5753-E09C879BD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8DF32-B16A-FD0F-C524-C69B9703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F72B5-9209-8DE9-D1F4-CE5DAF308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A120E-BAE9-F41E-74F2-5B5A9A595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0879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FD8D-BE82-AC1E-07DC-73B364807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A47DA-5E86-3080-D215-722AFBFAA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44DDB-7246-D256-294C-53F857ACA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92D69-347C-9ABF-87EB-5FEF8F386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BB6FC8-5C7E-3EE1-19F5-3BDEB993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5AB52-CAF2-4107-CD56-B34B63EFD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69011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0F374C-FF60-649C-EC95-C64BC7F94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2A558-5A80-9BFD-220A-EFB369175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BE8F9-4084-9E71-F927-893847D4B3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B3BBA6-EB14-4719-8D8A-2D8C07737FB5}" type="datetimeFigureOut">
              <a:rPr lang="en-ZA" smtClean="0"/>
              <a:t>2025/09/26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C252-29A2-2C8F-6A43-7363112461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7E6A0-09EC-96CF-CAF0-18016C250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B4D693-14BF-415D-BC6C-1501E32A92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2213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DBF50F6-DD88-4D9F-B7D3-79B989980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6BBDC2-6929-469E-B7C4-A03E77BF9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3D1697-BD30-A7B9-9234-53CC965A2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8048" y="4716877"/>
            <a:ext cx="10640754" cy="775845"/>
          </a:xfrm>
        </p:spPr>
        <p:txBody>
          <a:bodyPr anchor="ctr">
            <a:noAutofit/>
          </a:bodyPr>
          <a:lstStyle/>
          <a:p>
            <a:pPr algn="l"/>
            <a:r>
              <a:rPr lang="en-US" sz="4000" b="1" dirty="0"/>
              <a:t>ILASA 2025</a:t>
            </a:r>
            <a:br>
              <a:rPr lang="en-US" sz="4000" b="1" dirty="0"/>
            </a:br>
            <a:r>
              <a:rPr lang="en-US" sz="4000" b="1" dirty="0"/>
              <a:t>President’s REPORT   </a:t>
            </a:r>
            <a:endParaRPr lang="en-ZA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8F7C6-A0A1-C538-7C64-0719460BD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8048" y="5678103"/>
            <a:ext cx="9163757" cy="450447"/>
          </a:xfrm>
        </p:spPr>
        <p:txBody>
          <a:bodyPr anchor="ctr">
            <a:noAutofit/>
          </a:bodyPr>
          <a:lstStyle/>
          <a:p>
            <a:pPr algn="l"/>
            <a:r>
              <a:rPr lang="en-US" sz="3200" dirty="0">
                <a:solidFill>
                  <a:schemeClr val="tx2"/>
                </a:solidFill>
              </a:rPr>
              <a:t>Dr. F Saidi</a:t>
            </a:r>
            <a:endParaRPr lang="en-ZA" sz="32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344E6B5-C9F5-4338-9E33-003B12373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0B0F8D-9E81-4DE8-95D5-1A26E9390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30BA43A-83E9-4C67-92A6-F247FB370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2F3A0CC-EBFE-405D-B0C0-27DE361ED5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F2E853E-B55A-4FFD-B90E-6FB4F31BD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4F7E0E45-25F2-43DE-6D41-D96C8EB522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48" y="680871"/>
            <a:ext cx="10555905" cy="3113991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FDFEDBF7-8E2C-46B8-9095-AE1D77E21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0202872-FBB0-4F11-BC49-9FB400B21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DEB2F40-D411-4D44-9638-AE0342C7F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07F7D91-A991-4196-AF73-327E04B562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78739A9-E67C-40E5-9468-0A68AEC54E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9207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15F297-B140-F39E-5FEF-C06B685E8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0037F13-FFF3-58A7-88A0-8DC7E7BCC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08238D-3A9F-CCE4-3E3F-C06ADFB10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D47B436-9989-6A4E-F1E4-BB05EA34E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FF37F59-1A8C-7125-EBF7-867DEF234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057A41-142F-3DDC-0759-A0029F904C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E05BCE0-F98A-F2B6-5584-85A875D48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BAA191B-7B54-E1AB-71E9-D9DBDA4E1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3BA0CFF0-F134-56E7-C90A-B62A14641A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189" y="292996"/>
            <a:ext cx="2960054" cy="873215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5FD520E0-3855-D21D-0290-0DF1317F9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7463215-2547-23F8-E317-817C83D12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DC85FF8-84E0-7EA7-5099-DBD6ACE23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CF27A9E-1C7A-6DE4-18DF-E3CC2932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F1A0A4-E565-BAA6-882A-1E69B249C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3">
            <a:extLst>
              <a:ext uri="{FF2B5EF4-FFF2-40B4-BE49-F238E27FC236}">
                <a16:creationId xmlns:a16="http://schemas.microsoft.com/office/drawing/2014/main" id="{B942E97A-AF1C-8EEE-B596-8A740C3895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421757" y="2536786"/>
            <a:ext cx="11399536" cy="2089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/>
              <a:t>Thank </a:t>
            </a:r>
            <a:r>
              <a:rPr lang="en-US" sz="3200" b="1" dirty="0" err="1"/>
              <a:t>yous</a:t>
            </a:r>
            <a:br>
              <a:rPr lang="en-US" sz="3200" b="1" dirty="0"/>
            </a:br>
            <a:br>
              <a:rPr lang="en-US" sz="2800" dirty="0"/>
            </a:br>
            <a:r>
              <a:rPr lang="en-US" sz="2800" dirty="0"/>
              <a:t>- ILASA National Executive Committee (NEC) for their ongoing support</a:t>
            </a:r>
            <a:br>
              <a:rPr lang="en-US" sz="2800" dirty="0"/>
            </a:br>
            <a:r>
              <a:rPr lang="en-US" sz="2800" dirty="0"/>
              <a:t>- VdW &amp; Co (Secretariat) for their continued support of the running of ILASA</a:t>
            </a:r>
            <a:br>
              <a:rPr lang="en-US" sz="2800" dirty="0"/>
            </a:br>
            <a:r>
              <a:rPr lang="en-US" sz="2800" dirty="0"/>
              <a:t>- To the members of ILASA for your support</a:t>
            </a:r>
          </a:p>
        </p:txBody>
      </p:sp>
    </p:spTree>
    <p:extLst>
      <p:ext uri="{BB962C8B-B14F-4D97-AF65-F5344CB8AC3E}">
        <p14:creationId xmlns:p14="http://schemas.microsoft.com/office/powerpoint/2010/main" val="2731537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5241D6-8273-C7A4-6B93-72E51929E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B71EC0-AAF3-EA26-7C6E-CB79CCABC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3FC1B6-496F-1C9B-A7C3-6A083AC44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39B58D-1417-9780-3086-4991FC72D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8048" y="4716877"/>
            <a:ext cx="10640754" cy="775845"/>
          </a:xfrm>
        </p:spPr>
        <p:txBody>
          <a:bodyPr anchor="ctr">
            <a:noAutofit/>
          </a:bodyPr>
          <a:lstStyle/>
          <a:p>
            <a:r>
              <a:rPr lang="en-US" sz="4000" b="1" dirty="0"/>
              <a:t>THANK YOU!</a:t>
            </a:r>
            <a:endParaRPr lang="en-ZA" sz="4000" b="1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BB72EC2-04B1-46FE-32B4-97A899FA4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58D62B2-8267-2D51-1F87-9F7B070360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A1E17B4-F8C1-4D12-F7EA-333CA33FF7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96C1D7C-A4E7-FD17-B501-5DFA2BE04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1FEE29C-17F0-1FE2-4525-9BF68120AA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9D223F92-E5C7-B8C0-D7B9-298C60B50B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48" y="680871"/>
            <a:ext cx="10555905" cy="3113991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F24131B7-9A7C-B28A-BA77-F0E525CF9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3577413-8EB8-79CF-C530-BDA727E6EB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538F337-BDCA-532A-57A0-FBE5800E3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BC160CD-B20F-AB09-FD0D-7D0447AB65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8216D99-788A-E115-BA7E-51FF14306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84002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DBA863-3FD6-75D3-0023-D9AE30400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F26BF0-1BBD-5FD0-2B34-E252BDD24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59B570-EE3E-68E4-16DC-E1A71E197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23F66D2-96C9-9F11-BB90-9E16CC313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32E3324-F957-EB98-4EED-0040EA7122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061D6DB-CBD6-ADB7-C56F-D8970A04A7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34D673D-85F1-BA4A-E399-CC2C89F61F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88AB03A-020F-B86F-77E2-FC12F61E5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DCD4A85B-AC4D-0B78-D23B-F6E79F636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189" y="292996"/>
            <a:ext cx="2960054" cy="873215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5B4A6EBF-A4AD-6D3C-8118-2A043E22E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501CB7F-1A98-F3B1-6210-2F12EAAE11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A0BEB00-1BB9-E340-35BD-FD40CE5C3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375471F-17DA-4C98-CDB7-AE10C460BE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DAF7AC3-0F7C-F457-F064-2FC137EC35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E8F2E471-02A3-68B1-A26E-DB2E88EE4C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2023" y="1246164"/>
            <a:ext cx="11402136" cy="5271727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ILASA / IFLA Conference 2025</a:t>
            </a:r>
            <a:br>
              <a:rPr lang="en-US" sz="2400" dirty="0"/>
            </a:br>
            <a:r>
              <a:rPr lang="en-US" sz="2400" dirty="0"/>
              <a:t>- The year under review has been marked by significant challenges, with a mixture of difficulties and achievements for ILASA.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/>
              <a:t>Renewal of Registration with SACLAP as Voluntary Association (VA)</a:t>
            </a:r>
            <a:br>
              <a:rPr lang="en-US" sz="2400" dirty="0"/>
            </a:br>
            <a:r>
              <a:rPr lang="en-US" sz="2400" dirty="0"/>
              <a:t>- The renewal process is currently in progress.</a:t>
            </a:r>
            <a:br>
              <a:rPr lang="en-US" sz="2400" dirty="0"/>
            </a:br>
            <a:r>
              <a:rPr lang="en-US" sz="2400" dirty="0"/>
              <a:t>- The National Executive Committee (NEC) has developed a plan of action and is actively engaging with SACLAP to ensure compliance.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/>
              <a:t>Membership</a:t>
            </a:r>
            <a:br>
              <a:rPr lang="en-US" sz="2400" dirty="0"/>
            </a:br>
            <a:r>
              <a:rPr lang="en-US" sz="2400" dirty="0"/>
              <a:t>- Membership numbers remain stagnant at 291 members.</a:t>
            </a:r>
            <a:br>
              <a:rPr lang="en-US" sz="2400" dirty="0"/>
            </a:br>
            <a:r>
              <a:rPr lang="en-US" sz="2400" dirty="0"/>
              <a:t>- Concern was noted regarding the lack of growth and the gradual decline in membership.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/>
              <a:t>Financial Sustainability</a:t>
            </a:r>
            <a:br>
              <a:rPr lang="en-US" sz="2400" dirty="0"/>
            </a:br>
            <a:r>
              <a:rPr lang="en-US" sz="2400" dirty="0"/>
              <a:t>- Sponsorship income has been reduced, placing increased pressure on financial sustainability.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2624273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E935C2-442D-2D65-8FAC-3D1ACDE13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9D7192E-9853-E1C8-1BEE-E7ECE7E77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2CADF3-35F9-1D16-B930-729D11AE7E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7F97429-76E2-46BF-77E5-390E1E348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0620D93-6A75-E420-59A4-F35996F906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B98542F-2663-D96F-074B-D8AA914755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E11FD21-AFD6-1972-CFB9-AE21096A8F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6C18306-5AEF-721E-EE0E-9B742D945C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CDAF96A4-8479-A58E-CB85-F2A64C26E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189" y="292996"/>
            <a:ext cx="2960054" cy="873215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182D2604-E4E1-7A76-80BF-963A9AC4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754F96D-0B38-352B-5086-3F3C8C338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A6E5FC4-4A42-8560-C931-F6811CBED5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CC638F3-05B2-CA0E-C3F7-2CAB2ABE2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802B359-D4A9-DB6A-325E-16311BE42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13EA473E-ADC5-9BBB-1525-0868920CA6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2023" y="1246164"/>
            <a:ext cx="11402136" cy="5271727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ILASA </a:t>
            </a:r>
            <a:r>
              <a:rPr lang="en-US" sz="2800" b="1" dirty="0"/>
              <a:t>Regional Membership and Leadership</a:t>
            </a:r>
            <a:br>
              <a:rPr lang="en-US" sz="2800" b="1" dirty="0"/>
            </a:br>
            <a:br>
              <a:rPr lang="en-US" sz="2800" dirty="0"/>
            </a:br>
            <a:r>
              <a:rPr lang="en-US" sz="2800" b="1" dirty="0"/>
              <a:t>Presidency</a:t>
            </a:r>
            <a:br>
              <a:rPr lang="en-US" sz="2800" dirty="0"/>
            </a:br>
            <a:r>
              <a:rPr lang="en-US" sz="2800" dirty="0"/>
              <a:t>- The Presidency position is vacant following the conclusion of Dr. </a:t>
            </a:r>
            <a:r>
              <a:rPr lang="en-US" sz="2800" dirty="0" err="1"/>
              <a:t>Finzi’s</a:t>
            </a:r>
            <a:r>
              <a:rPr lang="en-US" sz="2800" dirty="0"/>
              <a:t> term.</a:t>
            </a:r>
            <a:br>
              <a:rPr lang="en-US" sz="2800" dirty="0"/>
            </a:br>
            <a:r>
              <a:rPr lang="en-US" sz="2800" dirty="0"/>
              <a:t>- No nominations were received for the position.</a:t>
            </a:r>
            <a:br>
              <a:rPr lang="en-US" sz="2800" dirty="0"/>
            </a:br>
            <a:r>
              <a:rPr lang="en-US" sz="2800" dirty="0"/>
              <a:t>- The National Executive Committee (NEC) will deliberate and determine the way forward.</a:t>
            </a:r>
            <a:br>
              <a:rPr lang="en-US" sz="2800" dirty="0"/>
            </a:br>
            <a:br>
              <a:rPr lang="en-US" sz="2800" dirty="0"/>
            </a:br>
            <a:r>
              <a:rPr lang="en-US" sz="2800" b="1" dirty="0"/>
              <a:t>Regional Membership</a:t>
            </a:r>
            <a:br>
              <a:rPr lang="en-US" sz="2800" dirty="0"/>
            </a:br>
            <a:r>
              <a:rPr lang="en-US" sz="2800" dirty="0"/>
              <a:t>- Gauteng Region: 120 members – Regional Representative: Ms. Ruth Manda.</a:t>
            </a:r>
            <a:br>
              <a:rPr lang="en-US" sz="2800" dirty="0"/>
            </a:br>
            <a:r>
              <a:rPr lang="en-US" sz="2800" dirty="0"/>
              <a:t>- Western Cape Region: 151 members – Regional Representative: Ms. Alex </a:t>
            </a:r>
            <a:r>
              <a:rPr lang="en-US" sz="2800" dirty="0" err="1"/>
              <a:t>Sparg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- KwaZulu-Natal Region: 15 members – Position currently vacant; interim representative: Ms. </a:t>
            </a:r>
            <a:r>
              <a:rPr lang="en-US" sz="2800" dirty="0" err="1"/>
              <a:t>Lefentse</a:t>
            </a:r>
            <a:r>
              <a:rPr lang="en-US" sz="2800" dirty="0"/>
              <a:t> Precious Molubi.</a:t>
            </a:r>
            <a:br>
              <a:rPr lang="en-US" sz="2800" dirty="0"/>
            </a:br>
            <a:r>
              <a:rPr lang="en-US" sz="2800" dirty="0"/>
              <a:t>- International Membership: 5 members.</a:t>
            </a:r>
          </a:p>
        </p:txBody>
      </p:sp>
    </p:spTree>
    <p:extLst>
      <p:ext uri="{BB962C8B-B14F-4D97-AF65-F5344CB8AC3E}">
        <p14:creationId xmlns:p14="http://schemas.microsoft.com/office/powerpoint/2010/main" val="2908499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F5472D-F6CE-5086-F2EE-410C3C51B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08044B7-3554-04B5-B7C5-1821DB75C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2CBCDE-54F5-B358-4888-9C5AE21D0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6BE179-7C6F-9479-5A7A-059E09E28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B159AF5-C410-CD13-0BFE-BE6B3C0142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49404A4-399B-27DA-5A12-0785A9E22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7BCF7AA-EF14-B3F4-6C8A-91D20DDD6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550C2F8-FBCD-5F8D-2431-D86326BF19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E8719FE8-D316-1614-ECA4-DF9E7E5EB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189" y="292996"/>
            <a:ext cx="2960054" cy="873215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EF58578C-7FBA-1F55-6BEB-751075030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47A8618-D00C-28EB-2843-F82B3B9130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2B7F304-F85B-2DF1-B2D0-7EF0515196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5843B33-FCAF-A893-1DF2-02163D3794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0CFEB03-5D83-44A9-7F89-2E36A692E0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6EB64886-01ED-2F4A-8F2E-225EEA53D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2023" y="1246164"/>
            <a:ext cx="11402136" cy="5271727"/>
          </a:xfrm>
        </p:spPr>
        <p:txBody>
          <a:bodyPr>
            <a:noAutofit/>
          </a:bodyPr>
          <a:lstStyle/>
          <a:p>
            <a:pPr algn="l"/>
            <a:r>
              <a:rPr lang="en-US" sz="2800" b="1" dirty="0"/>
              <a:t>ILASA Regional Membership and Leadership</a:t>
            </a:r>
            <a:br>
              <a:rPr lang="en-US" sz="2800" b="1" dirty="0"/>
            </a:br>
            <a:br>
              <a:rPr lang="en-US" sz="2800" dirty="0"/>
            </a:br>
            <a:r>
              <a:rPr lang="en-US" sz="2800" b="1" dirty="0"/>
              <a:t>Presidency</a:t>
            </a:r>
            <a:br>
              <a:rPr lang="en-US" sz="2800" dirty="0"/>
            </a:br>
            <a:r>
              <a:rPr lang="en-US" sz="2800" dirty="0"/>
              <a:t>- The Presidency position is vacant following the conclusion of Dr. </a:t>
            </a:r>
            <a:r>
              <a:rPr lang="en-US" sz="2800" dirty="0" err="1"/>
              <a:t>Finzi’s</a:t>
            </a:r>
            <a:r>
              <a:rPr lang="en-US" sz="2800" dirty="0"/>
              <a:t> term.</a:t>
            </a:r>
            <a:br>
              <a:rPr lang="en-US" sz="2800" dirty="0"/>
            </a:br>
            <a:r>
              <a:rPr lang="en-US" sz="2800" dirty="0"/>
              <a:t>- No nominations were received for the position.</a:t>
            </a:r>
            <a:br>
              <a:rPr lang="en-US" sz="2800" dirty="0"/>
            </a:br>
            <a:r>
              <a:rPr lang="en-US" sz="2800" dirty="0"/>
              <a:t>- The National Executive Committee (NEC) will deliberate and determine the way forward.</a:t>
            </a:r>
            <a:br>
              <a:rPr lang="en-US" sz="2800" dirty="0"/>
            </a:br>
            <a:br>
              <a:rPr lang="en-US" sz="2800" dirty="0"/>
            </a:br>
            <a:r>
              <a:rPr lang="en-US" sz="2800" b="1" dirty="0"/>
              <a:t>Regional Membership</a:t>
            </a:r>
            <a:br>
              <a:rPr lang="en-US" sz="2800" dirty="0"/>
            </a:br>
            <a:r>
              <a:rPr lang="en-US" sz="2800" dirty="0"/>
              <a:t>- Gauteng Region: 120 members – Regional Representative: Ms. Ruth Manda.</a:t>
            </a:r>
            <a:br>
              <a:rPr lang="en-US" sz="2800" dirty="0"/>
            </a:br>
            <a:r>
              <a:rPr lang="en-US" sz="2800" dirty="0"/>
              <a:t>- Western Cape Region: 151 members – Regional Representative: Ms. Alex </a:t>
            </a:r>
            <a:r>
              <a:rPr lang="en-US" sz="2800" dirty="0" err="1"/>
              <a:t>Sparg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- KwaZulu-Natal Region: 15 members – Regional representative: Ms. </a:t>
            </a:r>
            <a:r>
              <a:rPr lang="en-US" sz="2800" dirty="0" err="1"/>
              <a:t>Lefentse</a:t>
            </a:r>
            <a:r>
              <a:rPr lang="en-US" sz="2800" dirty="0"/>
              <a:t> Precious Molubi.</a:t>
            </a:r>
            <a:br>
              <a:rPr lang="en-US" sz="2800" dirty="0"/>
            </a:br>
            <a:r>
              <a:rPr lang="en-US" sz="2800" dirty="0"/>
              <a:t>- International Membership: 5 members.</a:t>
            </a:r>
          </a:p>
        </p:txBody>
      </p:sp>
    </p:spTree>
    <p:extLst>
      <p:ext uri="{BB962C8B-B14F-4D97-AF65-F5344CB8AC3E}">
        <p14:creationId xmlns:p14="http://schemas.microsoft.com/office/powerpoint/2010/main" val="500342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954FE3-9C94-0068-6BC1-697357A55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0651C93-A35A-AEBA-3A46-080D9F226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D53739-2369-36A4-1002-6270B567F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D97D48C-5220-A911-3764-67D58AA7B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E4016EA-4630-770B-3DDF-FF3F69CFCA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0C0A79F-5922-6239-B623-EFE67CC87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4ABEB2F-F891-ECC3-DF18-73C6F8B64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DBDBB1D-1AEC-75B2-3E5D-5EA1D645B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88831B6C-D69A-C51C-DC78-CAD9B1B7E7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189" y="292996"/>
            <a:ext cx="2960054" cy="873215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C60E3D17-61BC-EE12-1AE9-3A0ED8765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5AF98D95-0494-A79B-28AB-DE2791428B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079DE33-24E4-78C4-C423-FACE92A6AC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730F01E-FAF4-8A6B-4C02-B51F68F2F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637AB63-871E-5DAC-BF5F-CBBDB2B22E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355B576E-D215-1812-8D03-F6C759F06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724" y="1203316"/>
            <a:ext cx="11402136" cy="5271727"/>
          </a:xfrm>
        </p:spPr>
        <p:txBody>
          <a:bodyPr>
            <a:noAutofit/>
          </a:bodyPr>
          <a:lstStyle/>
          <a:p>
            <a:pPr algn="l"/>
            <a:r>
              <a:rPr lang="en-US" sz="3200" b="1" dirty="0"/>
              <a:t>ILASA Bursary Scheme</a:t>
            </a:r>
            <a:br>
              <a:rPr lang="en-US" sz="2800" b="1" dirty="0"/>
            </a:b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- A total of R135,000 was allocated and disbursed for bursaries during the year under review.</a:t>
            </a:r>
            <a:br>
              <a:rPr lang="en-US" sz="2800" dirty="0"/>
            </a:br>
            <a:r>
              <a:rPr lang="en-US" sz="2800" dirty="0"/>
              <a:t>- Three recipients from designated communities were supported.</a:t>
            </a:r>
            <a:br>
              <a:rPr lang="en-US" sz="2800" dirty="0"/>
            </a:br>
            <a:r>
              <a:rPr lang="en-US" sz="2800" dirty="0"/>
              <a:t>- The recipients are enrolled at the following institutions:</a:t>
            </a:r>
            <a:br>
              <a:rPr lang="en-US" sz="2800" dirty="0"/>
            </a:br>
            <a:r>
              <a:rPr lang="en-US" sz="2800" dirty="0"/>
              <a:t>* University of Cape Town (UCT)</a:t>
            </a:r>
            <a:br>
              <a:rPr lang="en-US" sz="2800" dirty="0"/>
            </a:br>
            <a:r>
              <a:rPr lang="en-US" sz="2800" dirty="0"/>
              <a:t>* Cape Peninsula University of Technology (CPUT)</a:t>
            </a:r>
            <a:br>
              <a:rPr lang="en-US" sz="2800" dirty="0"/>
            </a:br>
            <a:r>
              <a:rPr lang="en-US" sz="2800" dirty="0"/>
              <a:t>* University of Pretoria (UP)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Thank you to Dr. Price and the bursary committee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4905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CBA3A4-2013-0111-72DC-33F654EED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34A6B11-7A9E-E826-8961-C92F913A0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8636F7B-2492-63D5-F52B-90E17CBDE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B627CE1-5FBE-8896-670E-9AC4710DF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66800B4-F0A3-FCA5-C0AD-99BDF4281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C8A765-68ED-FA33-D6C5-EC070CA64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8559A9B-9A49-D14C-0B3B-15B1C10E2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405D501-6A86-4DC7-A12B-C0FFF1F7AF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57C2DE8F-6AC4-11EC-4EB9-8712D3A64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189" y="292996"/>
            <a:ext cx="2960054" cy="873215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22F3A971-9D06-E4E4-CA23-48103148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05A203D-37BB-CE58-F8C0-3C39D0476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03248A2-8511-4645-089F-65DE430F19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7751D59-77F8-F4D1-1FFC-FF688E204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F5F7EFB-275B-0240-F467-6CFAF8B257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17306F01-164A-1A38-C49C-A2D434471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375" y="2039669"/>
            <a:ext cx="11402136" cy="5271727"/>
          </a:xfrm>
        </p:spPr>
        <p:txBody>
          <a:bodyPr>
            <a:noAutofit/>
          </a:bodyPr>
          <a:lstStyle/>
          <a:p>
            <a:pPr algn="l"/>
            <a:r>
              <a:rPr lang="en-US" sz="3200" b="1" dirty="0"/>
              <a:t>ILASA Activities</a:t>
            </a:r>
            <a:br>
              <a:rPr lang="en-US" sz="3200" b="1" dirty="0"/>
            </a:br>
            <a:br>
              <a:rPr lang="en-US" sz="3200" dirty="0"/>
            </a:br>
            <a:r>
              <a:rPr lang="en-US" sz="3200" b="1" dirty="0"/>
              <a:t>Student Competitions</a:t>
            </a:r>
            <a:br>
              <a:rPr lang="en-US" sz="3200" dirty="0"/>
            </a:br>
            <a:r>
              <a:rPr lang="en-US" sz="3200" dirty="0"/>
              <a:t>- Two student competitions were hosted during the year:</a:t>
            </a:r>
            <a:br>
              <a:rPr lang="en-US" sz="3200" dirty="0"/>
            </a:br>
            <a:r>
              <a:rPr lang="en-US" sz="3200" dirty="0"/>
              <a:t>* </a:t>
            </a:r>
            <a:r>
              <a:rPr lang="en-US" sz="3200" i="1" dirty="0"/>
              <a:t>ILASA 2025 Waterwise Landscape Design Competition</a:t>
            </a:r>
            <a:br>
              <a:rPr lang="en-US" sz="3200" dirty="0"/>
            </a:br>
            <a:r>
              <a:rPr lang="en-US" sz="3200" dirty="0"/>
              <a:t>* </a:t>
            </a:r>
            <a:r>
              <a:rPr lang="en-US" sz="3200" i="1" dirty="0"/>
              <a:t>ILASA/IFLA Student Competition</a:t>
            </a:r>
            <a:br>
              <a:rPr lang="en-US" sz="3200" dirty="0"/>
            </a:br>
            <a:r>
              <a:rPr lang="en-US" sz="3200" dirty="0"/>
              <a:t>A total of 20 entries were received and registered across these competitions.</a:t>
            </a:r>
            <a:br>
              <a:rPr lang="en-US" sz="3200" dirty="0"/>
            </a:br>
            <a:br>
              <a:rPr lang="en-US" sz="3200" dirty="0"/>
            </a:br>
            <a:r>
              <a:rPr lang="en-US" sz="3200" b="1" dirty="0"/>
              <a:t>Continuing Professional Development (CPD) Activities</a:t>
            </a:r>
            <a:br>
              <a:rPr lang="en-US" sz="3200" dirty="0"/>
            </a:br>
            <a:r>
              <a:rPr lang="en-US" sz="3200" dirty="0"/>
              <a:t>CPD activities were conducted during the year to support professional growth and compliance.</a:t>
            </a:r>
            <a:br>
              <a:rPr lang="en-US" sz="3200" dirty="0"/>
            </a:b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0319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A9F34B-2797-E006-1F8C-8B9C75C4C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106E70E-C7BC-0562-C918-9C9227D65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557FA3-714A-BA3C-80F9-FF19FD433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F53B6A3-98ED-5426-3ECD-6B93C9B69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3193E05-E940-94FF-1D45-A300D7101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5A03E55-EECF-7E02-7916-BFA07FDD1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7594A78-0585-BF9C-9789-D37C85D629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15DA204-F8CE-C942-AD5B-138F8BD1D5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098157DC-D668-036E-19B6-E5984E294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189" y="292996"/>
            <a:ext cx="2960054" cy="873215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9CF17B4B-E3E0-630F-7D38-6513015A8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F5BCB25-979B-9A9C-80EF-371C049B4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FA9B207-6EF0-D2AC-09B6-7D88118AF6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E8726C09-675E-A6D8-2940-4821105CA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4175A2B-73EE-5449-B430-F8577E710F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CA96844D-FF2D-1CD3-5B42-B8175C9575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972" y="4833126"/>
            <a:ext cx="10008781" cy="75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Partnerships</a:t>
            </a:r>
            <a:br>
              <a:rPr lang="en-US" sz="3600" b="1" dirty="0"/>
            </a:br>
            <a:br>
              <a:rPr lang="en-US" sz="3200" dirty="0"/>
            </a:br>
            <a:r>
              <a:rPr lang="en-US" sz="3200" b="1" dirty="0"/>
              <a:t>IFLA-Africa</a:t>
            </a:r>
            <a:r>
              <a:rPr lang="en-US" sz="3200" dirty="0"/>
              <a:t>: ILASA remains one of six fully paid-up Landscape Architecture Associations in Africa.</a:t>
            </a:r>
            <a:br>
              <a:rPr lang="en-US" sz="3200" dirty="0"/>
            </a:br>
            <a:br>
              <a:rPr lang="en-US" sz="3200" dirty="0"/>
            </a:br>
            <a:r>
              <a:rPr lang="en-US" sz="3200" b="1" dirty="0"/>
              <a:t>SAGIC</a:t>
            </a:r>
            <a:r>
              <a:rPr lang="en-US" sz="3200" dirty="0"/>
              <a:t>: Continued collaboration and engagement in industry-related activities.</a:t>
            </a:r>
            <a:br>
              <a:rPr lang="en-US" sz="3200" dirty="0"/>
            </a:br>
            <a:br>
              <a:rPr lang="en-US" sz="3200" dirty="0"/>
            </a:br>
            <a:r>
              <a:rPr lang="en-US" sz="3200" b="1" dirty="0"/>
              <a:t>SACLAP</a:t>
            </a:r>
            <a:r>
              <a:rPr lang="en-US" sz="3200" dirty="0"/>
              <a:t>: Ongoing engagement as part of regulatory and professional alignment.</a:t>
            </a:r>
          </a:p>
        </p:txBody>
      </p:sp>
    </p:spTree>
    <p:extLst>
      <p:ext uri="{BB962C8B-B14F-4D97-AF65-F5344CB8AC3E}">
        <p14:creationId xmlns:p14="http://schemas.microsoft.com/office/powerpoint/2010/main" val="2277991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925684-3664-42DF-31EB-D2F289740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2F99950-55EF-45D1-C65B-A90F852C3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E589AD-AAE4-8137-0163-E80314157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600085F-EB00-05BB-D370-13DE603095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487524B-058F-2A35-397C-E5F2F31FB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DB1DD57-32F7-62E3-DBA7-A31A0D055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FEDDEFB-909D-ADC9-16FF-F17BD3265E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066DA15-B60A-5611-B967-03C2D8B8D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2170A1B3-639A-D77B-D0F8-AEFA42C6A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189" y="292996"/>
            <a:ext cx="2960054" cy="873215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3F5909B4-A49A-1318-F6C4-6D5E71FBF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607527D-30A3-5604-BDAD-F6313BBF66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B09A2D7-214C-4B60-3F55-28D79E5974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E852D157-89E6-A57C-D0C7-F09F26F7E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6322225-F52F-8FD0-B65D-AF7AF0A6B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3">
            <a:extLst>
              <a:ext uri="{FF2B5EF4-FFF2-40B4-BE49-F238E27FC236}">
                <a16:creationId xmlns:a16="http://schemas.microsoft.com/office/drawing/2014/main" id="{601D9598-3D43-271C-D591-2E9D708D420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04622" y="997543"/>
            <a:ext cx="10982450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ZA" sz="3200" b="1" dirty="0"/>
              <a:t>Priority Matters</a:t>
            </a:r>
            <a:br>
              <a:rPr lang="en-ZA" sz="2800" b="1" dirty="0"/>
            </a:b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Ensure renewal and confirmation of Voluntary Association (VA) status with SACLAP.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Restore and strengthen relationships with key stakeholders and partners.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Maintain consistent engagement with members and industry bodies.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Adopt a formal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Code of Conduct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members as required by SACLAP.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Member approval will be required for adoption once the current draft documents and processes are presented.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Nominations for SAC</a:t>
            </a:r>
            <a:r>
              <a:rPr lang="en-US" altLang="en-US" sz="2800" b="1" dirty="0">
                <a:latin typeface="Arial" panose="020B0604020202020204" pitchFamily="34" charset="0"/>
              </a:rPr>
              <a:t>LAP Board 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887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35CC8-16ED-53C4-94C4-2B9CD9890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D883D5F-9899-2C29-030D-02C6C8610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F5A92C-BAFC-CA53-C113-62C6E3B78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74E5B2D-969D-2455-7D2A-F7674DACF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D9485D-6C68-EF28-9885-2772B525F1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977DB02-6AE7-F509-29B9-5819079EAE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2B79FAC-EAEE-2F9D-B942-9A761F6FF5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E4EB356-189A-FFCC-6402-AF5B8DA76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44A2DBC6-AF1E-DD89-B8D7-44252537F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189" y="292996"/>
            <a:ext cx="2960054" cy="873215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555A1DEB-27D4-E6BD-708E-55626D273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A20DD8C-F39B-BB3F-605C-EA23C9BCC5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C31CF57-5F9E-B64E-6428-B194FD3887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36F829A-0697-CC7A-525A-2BB376559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7F6E19B-07C7-D1D8-A3B1-97FA66E56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3">
            <a:extLst>
              <a:ext uri="{FF2B5EF4-FFF2-40B4-BE49-F238E27FC236}">
                <a16:creationId xmlns:a16="http://schemas.microsoft.com/office/drawing/2014/main" id="{36C307F9-261F-F109-22F7-2DEC059171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421757" y="403894"/>
            <a:ext cx="11399536" cy="6355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/>
              <a:t>General Comments</a:t>
            </a:r>
            <a:br>
              <a:rPr lang="en-US" sz="3200" b="1" dirty="0"/>
            </a:br>
            <a:br>
              <a:rPr lang="en-US" sz="2800" dirty="0"/>
            </a:br>
            <a:r>
              <a:rPr lang="en-US" sz="2800" dirty="0"/>
              <a:t>- ILASA requires the development and implementation of a comprehensive “resuscitation” strategy to strengthen the organisation.</a:t>
            </a:r>
            <a:br>
              <a:rPr lang="en-US" sz="2800" dirty="0"/>
            </a:br>
            <a:r>
              <a:rPr lang="en-US" sz="2800" dirty="0"/>
              <a:t>- Greater efforts are needed to galvanize student interest and participation in ILASA activities.</a:t>
            </a:r>
            <a:br>
              <a:rPr lang="en-US" sz="2800" dirty="0"/>
            </a:br>
            <a:r>
              <a:rPr lang="en-US" sz="2800" dirty="0"/>
              <a:t>- CPD review to ensure they remain relevant and aligned to current professional needs.</a:t>
            </a:r>
            <a:br>
              <a:rPr lang="en-US" sz="2800" dirty="0"/>
            </a:br>
            <a:r>
              <a:rPr lang="en-US" sz="2800" dirty="0"/>
              <a:t>- Contemporary challenges in education and relevance should be addressed through targeted research initiatives.</a:t>
            </a:r>
            <a:br>
              <a:rPr lang="en-US" sz="2800" dirty="0"/>
            </a:br>
            <a:r>
              <a:rPr lang="en-US" sz="2800" dirty="0"/>
              <a:t>- The recording and preservation of ILASA’s heritage — including past projects and the professional legacy of Landscape Architecture practitioners — should be prioritized.</a:t>
            </a:r>
            <a:br>
              <a:rPr lang="en-US" sz="2800" dirty="0"/>
            </a:br>
            <a:r>
              <a:rPr lang="en-US" sz="2800" dirty="0"/>
              <a:t>- A focus should be placed on preparing and mentoring the next generation of leaders within the profession.</a:t>
            </a:r>
            <a:br>
              <a:rPr lang="en-US" sz="2800" dirty="0"/>
            </a:br>
            <a:r>
              <a:rPr lang="en-US" sz="2800" dirty="0"/>
              <a:t>Engagement with IFLA – Africa </a:t>
            </a:r>
          </a:p>
        </p:txBody>
      </p:sp>
    </p:spTree>
    <p:extLst>
      <p:ext uri="{BB962C8B-B14F-4D97-AF65-F5344CB8AC3E}">
        <p14:creationId xmlns:p14="http://schemas.microsoft.com/office/powerpoint/2010/main" val="2004119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d347a1-3f35-4331-895e-b3aa13c5e28d"/>
    <lcf76f155ced4ddcb4097134ff3c332f xmlns="4b803d3e-a056-47f3-88f5-3037ed99325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6359808BB2A44922FB9F085457EC7" ma:contentTypeVersion="18" ma:contentTypeDescription="Create a new document." ma:contentTypeScope="" ma:versionID="666f279d96fc120df6e8e935e88c6cb0">
  <xsd:schema xmlns:xsd="http://www.w3.org/2001/XMLSchema" xmlns:xs="http://www.w3.org/2001/XMLSchema" xmlns:p="http://schemas.microsoft.com/office/2006/metadata/properties" xmlns:ns2="6cd347a1-3f35-4331-895e-b3aa13c5e28d" xmlns:ns3="4b803d3e-a056-47f3-88f5-3037ed993255" targetNamespace="http://schemas.microsoft.com/office/2006/metadata/properties" ma:root="true" ma:fieldsID="912012dd75c2b288259d2f33f5db825b" ns2:_="" ns3:_="">
    <xsd:import namespace="6cd347a1-3f35-4331-895e-b3aa13c5e28d"/>
    <xsd:import namespace="4b803d3e-a056-47f3-88f5-3037ed99325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d347a1-3f35-4331-895e-b3aa13c5e28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f7441ef-5d94-4a2c-b8e1-678058322392}" ma:internalName="TaxCatchAll" ma:showField="CatchAllData" ma:web="6cd347a1-3f35-4331-895e-b3aa13c5e2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03d3e-a056-47f3-88f5-3037ed9932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61e04e7-c77c-48ab-b938-b71603a576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584A2357-DEA0-43A5-B962-CDB9FFEA46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0041FF-494E-4F43-99FD-2300BB75C2B0}">
  <ds:schemaRefs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6cd347a1-3f35-4331-895e-b3aa13c5e28d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4b803d3e-a056-47f3-88f5-3037ed99325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9EB7980-6719-414C-B017-FC52D52AD0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d347a1-3f35-4331-895e-b3aa13c5e28d"/>
    <ds:schemaRef ds:uri="4b803d3e-a056-47f3-88f5-3037ed9932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FB1E0C3-156E-49BD-82E9-D23B311A995F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811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ILASA 2025 President’s REPORT   </vt:lpstr>
      <vt:lpstr>ILASA / IFLA Conference 2025 - The year under review has been marked by significant challenges, with a mixture of difficulties and achievements for ILASA.  Renewal of Registration with SACLAP as Voluntary Association (VA) - The renewal process is currently in progress. - The National Executive Committee (NEC) has developed a plan of action and is actively engaging with SACLAP to ensure compliance.  Membership - Membership numbers remain stagnant at 291 members. - Concern was noted regarding the lack of growth and the gradual decline in membership.  Financial Sustainability - Sponsorship income has been reduced, placing increased pressure on financial sustainability.</vt:lpstr>
      <vt:lpstr>ILASA Regional Membership and Leadership  Presidency - The Presidency position is vacant following the conclusion of Dr. Finzi’s term. - No nominations were received for the position. - The National Executive Committee (NEC) will deliberate and determine the way forward.  Regional Membership - Gauteng Region: 120 members – Regional Representative: Ms. Ruth Manda. - Western Cape Region: 151 members – Regional Representative: Ms. Alex Sparg. - KwaZulu-Natal Region: 15 members – Position currently vacant; interim representative: Ms. Lefentse Precious Molubi. - International Membership: 5 members.</vt:lpstr>
      <vt:lpstr>ILASA Regional Membership and Leadership  Presidency - The Presidency position is vacant following the conclusion of Dr. Finzi’s term. - No nominations were received for the position. - The National Executive Committee (NEC) will deliberate and determine the way forward.  Regional Membership - Gauteng Region: 120 members – Regional Representative: Ms. Ruth Manda. - Western Cape Region: 151 members – Regional Representative: Ms. Alex Sparg. - KwaZulu-Natal Region: 15 members – Regional representative: Ms. Lefentse Precious Molubi. - International Membership: 5 members.</vt:lpstr>
      <vt:lpstr>ILASA Bursary Scheme   - A total of R135,000 was allocated and disbursed for bursaries during the year under review. - Three recipients from designated communities were supported. - The recipients are enrolled at the following institutions: * University of Cape Town (UCT) * Cape Peninsula University of Technology (CPUT) * University of Pretoria (UP)  Thank you to Dr. Price and the bursary committee </vt:lpstr>
      <vt:lpstr>ILASA Activities  Student Competitions - Two student competitions were hosted during the year: * ILASA 2025 Waterwise Landscape Design Competition * ILASA/IFLA Student Competition A total of 20 entries were received and registered across these competitions.  Continuing Professional Development (CPD) Activities CPD activities were conducted during the year to support professional growth and compliance.  </vt:lpstr>
      <vt:lpstr>Partnerships  IFLA-Africa: ILASA remains one of six fully paid-up Landscape Architecture Associations in Africa.  SAGIC: Continued collaboration and engagement in industry-related activities.  SACLAP: Ongoing engagement as part of regulatory and professional alignment.</vt:lpstr>
      <vt:lpstr>Priority Matters  - Ensure renewal and confirmation of Voluntary Association (VA) status with SACLAP. - Restore and strengthen relationships with key stakeholders and partners. - Maintain consistent engagement with members and industry bodies. - Adopt a formal Code of Conduct for members as required by SACLAP. - Member approval will be required for adoption once the current draft documents and processes are presented. Nominations for SACLAP Board </vt:lpstr>
      <vt:lpstr>General Comments  - ILASA requires the development and implementation of a comprehensive “resuscitation” strategy to strengthen the organisation. - Greater efforts are needed to galvanize student interest and participation in ILASA activities. - CPD review to ensure they remain relevant and aligned to current professional needs. - Contemporary challenges in education and relevance should be addressed through targeted research initiatives. - The recording and preservation of ILASA’s heritage — including past projects and the professional legacy of Landscape Architecture practitioners — should be prioritized. - A focus should be placed on preparing and mentoring the next generation of leaders within the profession. Engagement with IFLA – Africa </vt:lpstr>
      <vt:lpstr>Thank yous  - ILASA National Executive Committee (NEC) for their ongoing support - VdW &amp; Co (Secretariat) for their continued support of the running of ILASA - To the members of ILASA for your support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Saidi, Finzi</dc:creator>
  <cp:lastModifiedBy>Andrew Nkosi</cp:lastModifiedBy>
  <cp:revision>7</cp:revision>
  <dcterms:created xsi:type="dcterms:W3CDTF">2024-11-21T07:33:04Z</dcterms:created>
  <dcterms:modified xsi:type="dcterms:W3CDTF">2025-09-26T09:04:26Z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d31be4-bb77-46d3-b866-62153466896a_Enabled">
    <vt:lpwstr>true</vt:lpwstr>
  </property>
  <property fmtid="{D5CDD505-2E9C-101B-9397-08002B2CF9AE}" pid="3" name="MSIP_Label_b0d31be4-bb77-46d3-b866-62153466896a_SetDate">
    <vt:lpwstr>2024-11-21T08:40:49Z</vt:lpwstr>
  </property>
  <property fmtid="{D5CDD505-2E9C-101B-9397-08002B2CF9AE}" pid="4" name="MSIP_Label_b0d31be4-bb77-46d3-b866-62153466896a_Method">
    <vt:lpwstr>Standard</vt:lpwstr>
  </property>
  <property fmtid="{D5CDD505-2E9C-101B-9397-08002B2CF9AE}" pid="5" name="MSIP_Label_b0d31be4-bb77-46d3-b866-62153466896a_Name">
    <vt:lpwstr>Public</vt:lpwstr>
  </property>
  <property fmtid="{D5CDD505-2E9C-101B-9397-08002B2CF9AE}" pid="6" name="MSIP_Label_b0d31be4-bb77-46d3-b866-62153466896a_SiteId">
    <vt:lpwstr>fa785acd-36ef-41bc-8a94-89841327e045</vt:lpwstr>
  </property>
  <property fmtid="{D5CDD505-2E9C-101B-9397-08002B2CF9AE}" pid="7" name="MSIP_Label_b0d31be4-bb77-46d3-b866-62153466896a_ActionId">
    <vt:lpwstr>6a964ab5-f89b-48c8-83de-bdcfee3291ca</vt:lpwstr>
  </property>
  <property fmtid="{D5CDD505-2E9C-101B-9397-08002B2CF9AE}" pid="8" name="MSIP_Label_b0d31be4-bb77-46d3-b866-62153466896a_ContentBits">
    <vt:lpwstr>0</vt:lpwstr>
  </property>
  <property fmtid="{D5CDD505-2E9C-101B-9397-08002B2CF9AE}" pid="9" name="ContentTypeId">
    <vt:lpwstr>0x0101000526359808BB2A44922FB9F085457EC7</vt:lpwstr>
  </property>
</Properties>
</file>